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Quattrocento"/>
      <p:regular r:id="rId15"/>
    </p:embeddedFont>
    <p:embeddedFont>
      <p:font typeface="Quattrocento"/>
      <p:regular r:id="rId16"/>
    </p:embeddedFont>
    <p:embeddedFont>
      <p:font typeface="Quattrocento"/>
      <p:regular r:id="rId17"/>
    </p:embeddedFont>
    <p:embeddedFont>
      <p:font typeface="Quattrocento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eantechindia.org/contact" TargetMode="External"/><Relationship Id="rId10" Type="http://schemas.openxmlformats.org/officeDocument/2006/relationships/hyperlink" Target="https://www.cleantechindia.org/learn-more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9" Type="http://schemas.openxmlformats.org/officeDocument/2006/relationships/image" Target="../media/image-8-8.png"/><Relationship Id="rId11" Type="http://schemas.openxmlformats.org/officeDocument/2006/relationships/slideLayout" Target="../slideLayouts/slideLayout9.xml"/><Relationship Id="rId1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4374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Cleantech: Transforming Waste Management with Transfer Learning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147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Revolutionising waste management for a sustainable India.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484852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492472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466993"/>
            <a:ext cx="324028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  <a:cs typeface="Quattrocento Bold" pitchFamily="34" charset="-120"/>
              </a:rPr>
              <a:t>by Vineetha Paladugula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599" y="655796"/>
            <a:ext cx="7477601" cy="2100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Alarming Waste Challenge in India: A Pressing Concern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19599" y="3113484"/>
            <a:ext cx="3619738" cy="2491859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557605" y="3351490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Mounting Waste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57605" y="3844290"/>
            <a:ext cx="3143726" cy="1523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India generates over 1.5 lakh metric tonnes of solid waste daily, a figure projected to double by 2030.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7343" y="3113484"/>
            <a:ext cx="3619857" cy="2491859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415349" y="3351490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Health Hazards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5349" y="3844290"/>
            <a:ext cx="3143845" cy="1523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Unscientific waste disposal leads to severe health issues and environmental degradation.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19599" y="5843349"/>
            <a:ext cx="7477601" cy="1730335"/>
          </a:xfrm>
          <a:prstGeom prst="roundRect">
            <a:avLst>
              <a:gd name="adj" fmla="val 2064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6557605" y="6081355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Economic Burden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57605" y="6574155"/>
            <a:ext cx="7001589" cy="761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Inefficient waste management costs the economy significantly in lost resources and public health expenditures.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707" y="1169075"/>
            <a:ext cx="7738586" cy="118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Cleantech's Vision: Sustainable Solutions for a Cleaner Tomorrow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702707" y="2651284"/>
            <a:ext cx="773858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mission is to create a circular economy where waste is a resource, not a burden.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2707" y="3198257"/>
            <a:ext cx="451723" cy="451723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6" name="Text 3"/>
          <p:cNvSpPr/>
          <p:nvPr/>
        </p:nvSpPr>
        <p:spPr>
          <a:xfrm>
            <a:off x="1355169" y="3267194"/>
            <a:ext cx="236208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Resource Recovery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355169" y="3682841"/>
            <a:ext cx="708612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Maximising material recovery and recycling to reduce landfill dependency.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02707" y="4405432"/>
            <a:ext cx="451723" cy="451723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1355169" y="4474369"/>
            <a:ext cx="236208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Pollution Control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355169" y="4890016"/>
            <a:ext cx="7086124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Implementing advanced technologies to minimise environmental pollution from waste.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02707" y="5933718"/>
            <a:ext cx="451723" cy="451723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2" name="Text 9"/>
          <p:cNvSpPr/>
          <p:nvPr/>
        </p:nvSpPr>
        <p:spPr>
          <a:xfrm>
            <a:off x="1355169" y="6002655"/>
            <a:ext cx="264652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Community Engagement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355169" y="6418302"/>
            <a:ext cx="7086124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Fostering public participation for effective waste segregation and management.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4771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Unpacking Transfer Learning: Leveraging Existing Intelligence for New Problems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34502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Transfer learning empowers AI models to adapt prior knowledge to new, related tasks, dramatically improving efficiency.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9090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Pre-trained Models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550033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Utilising models trained on vast datasets, like ImageNet, for foundational knowledge.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9090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Fine-tuning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550033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Adapting these models with smaller, specific waste-related datasets for precision.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755" y="690086"/>
            <a:ext cx="7730490" cy="1187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Intelligent Waste Segregation: How Transfer Learning Fuels Efficiency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5" y="2180749"/>
            <a:ext cx="1009650" cy="12115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18335" y="2382679"/>
            <a:ext cx="2375773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Image Capture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918335" y="2800588"/>
            <a:ext cx="651891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High-resolution cameras capture images of mixed waste.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55" y="3392329"/>
            <a:ext cx="1009650" cy="14678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18335" y="3594259"/>
            <a:ext cx="2375773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AI Processing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918335" y="4012168"/>
            <a:ext cx="6518910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Transfer learning models rapidly identify waste categories (e.g., plastic, organic, metal).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55" y="4860131"/>
            <a:ext cx="1009650" cy="12115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18335" y="5062061"/>
            <a:ext cx="2375773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Automated Sorting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918335" y="5479971"/>
            <a:ext cx="651891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Robotic systems precisely segregate waste based on AI analysis.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55" y="6071711"/>
            <a:ext cx="1009650" cy="146780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18335" y="6273641"/>
            <a:ext cx="2375773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Insights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918335" y="6691551"/>
            <a:ext cx="6518910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Continuous learning refines accuracy and identifies waste patterns for optimisation.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9368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Impactful Innovations: Case Studies from India's Waste Management Sector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484364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60%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837724" y="4573310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Segregation 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5420797"/>
            <a:ext cx="229004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Achieved in a pilot project in Bengaluru, reducing manual sorting time significantly.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426976" y="3484364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25%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3426976" y="4573310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Recyclable Recovery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26976" y="5420797"/>
            <a:ext cx="229004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Increase in recovery rates for plastics and paper in Delhi, boosting circular economy efforts.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016228" y="3484364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₹50L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6016228" y="4573310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Cost Savings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16228" y="5068848"/>
            <a:ext cx="229004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Annual operational savings for a municipal waste plant in Mumbai through automation.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7559" y="710922"/>
            <a:ext cx="7741682" cy="1768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Scaling Up: Challenges and Opportunities for Widespread Adoption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87559" y="2779514"/>
            <a:ext cx="450771" cy="450771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271558" y="2828151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38593" y="2848332"/>
            <a:ext cx="237232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Funding &amp; Investment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838593" y="3263146"/>
            <a:ext cx="709064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Securing capital for infrastructure development and technology deployment.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87559" y="3984308"/>
            <a:ext cx="450771" cy="450771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6271558" y="4032945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838593" y="4053126"/>
            <a:ext cx="235708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Policy &amp; Regulations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838593" y="4467939"/>
            <a:ext cx="709064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Developing supportive governmental policies and regulatory frameworks.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87559" y="5189101"/>
            <a:ext cx="450771" cy="450771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6271558" y="5237738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838593" y="5257919"/>
            <a:ext cx="235708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Skill Development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838593" y="5672733"/>
            <a:ext cx="7090648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Training a skilled workforce to operate and maintain advanced waste management systems.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187559" y="6714411"/>
            <a:ext cx="450771" cy="450771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7" name="Text 14"/>
          <p:cNvSpPr/>
          <p:nvPr/>
        </p:nvSpPr>
        <p:spPr>
          <a:xfrm>
            <a:off x="6271558" y="6763048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6838593" y="6783229"/>
            <a:ext cx="235708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Public Awareness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838593" y="7198043"/>
            <a:ext cx="709064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Enhancing community participation through sustained awareness campaigns.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5814" y="625197"/>
            <a:ext cx="13038773" cy="133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Paving the Way Forward: Key Takeaways and Our Collective Responsibility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1903690" y="4100036"/>
            <a:ext cx="2674977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Innovation is Key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95814" y="4570690"/>
            <a:ext cx="3782854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Embracing advanced technologies like transfer learning is crucial.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3367" y="2417445"/>
            <a:ext cx="4563547" cy="4563547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717" y="4486513"/>
            <a:ext cx="340162" cy="4251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909" y="2873812"/>
            <a:ext cx="281999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Collaboration is Critical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937909" y="3344466"/>
            <a:ext cx="3896678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Partnerships between government, industry, and citizens are vital.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67" y="2417445"/>
            <a:ext cx="4563547" cy="4563547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612" y="3103245"/>
            <a:ext cx="340162" cy="4251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909" y="5326142"/>
            <a:ext cx="2931200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Sustainability is the Goal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937909" y="5796796"/>
            <a:ext cx="3896678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Working towards a cleaner, healthier, and more resource-efficient India.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367" y="2417445"/>
            <a:ext cx="4563547" cy="4563547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612" y="5869781"/>
            <a:ext cx="340162" cy="425172"/>
          </a:xfrm>
          <a:prstGeom prst="rect">
            <a:avLst/>
          </a:prstGeom>
        </p:spPr>
      </p:pic>
      <p:pic>
        <p:nvPicPr>
          <p:cNvPr id="15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814" y="7236738"/>
            <a:ext cx="1569006" cy="625197"/>
          </a:xfrm>
          <a:prstGeom prst="rect">
            <a:avLst/>
          </a:prstGeom>
        </p:spPr>
      </p:pic>
      <p:pic>
        <p:nvPicPr>
          <p:cNvPr id="16" name="Image 7" descr="preencoded.png">
            <a:hlinkClick r:id="rId10" tooltip="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8405" y="7236738"/>
            <a:ext cx="1660684" cy="6251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2025-06-26T10:47:25Z</dcterms:created>
  <dcterms:modified xsi:type="dcterms:W3CDTF">2025-06-26T10:47:25Z</dcterms:modified>
</cp:coreProperties>
</file>